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1" r:id="rId3"/>
    <p:sldId id="263" r:id="rId4"/>
    <p:sldId id="265" r:id="rId5"/>
    <p:sldId id="268" r:id="rId6"/>
    <p:sldId id="269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950" y="9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5D520-9453-C5EC-2C6F-F52BCC21B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3CFFEF-7078-1ABA-713B-F7DA59C394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4D3A6-0583-BED7-8475-0ED508080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6E14C-8FC3-A3EC-E5D4-21C4E035E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BD3FD-B1D8-097A-EA67-C882CCF0E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322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331BA-54C6-AAC8-5218-4D930D977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2CE32D-E92A-185D-5F0B-2922BB131B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DC6EB-A176-56B7-797A-BBBDED8C4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88710-B97D-589B-9BDD-D430DC5B2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AC30C-D2E1-28AC-A4BB-24F433F07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72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A343E4-241C-8629-E0E5-BE91BBEC44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E29F47-921A-1CCC-D6EE-A3D7EC9552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B958D-E3D8-2565-48A9-697A7B6E5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769A8-2BC1-C8CD-8311-276D1D1F1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5F690-A98D-0EE7-EC53-4EB563FE9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93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AC42-395C-E75E-1589-479A14B47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1E657-7FE9-1712-FC63-82A16AC3C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9046F-CF9C-F6CA-219A-1D9CB464F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DCAAC-5501-BFED-B3DA-6EAA44492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D2703-382F-B586-FE3F-1E57E6E68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03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A6D62-088B-34F5-FF7E-FF47ADA05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28088-8233-CB85-DC84-0C0C2D009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823F3-5482-1A3D-8225-A77C7B2DB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A9943-6AA7-76A8-2BD2-68A70AE65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35D56-B4A3-35D8-1301-C35C6C149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55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B424-9C22-68CA-BAE5-8D345C5E3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727A7-9E4D-39C6-131D-B47CFC715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DE082-7CD1-D62B-E96C-F286A50F3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8C9CE8-A123-C9E5-783A-A7ABAC1A8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22CCC-DAB2-79B4-0A66-9C9459EBB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A7895-0252-FF14-6629-A6A101BD1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173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EE727-D3E3-5ADF-AA60-33AC2403A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537F7-C38F-EE84-AFB6-C26C0A86F8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F3C26-E7FD-4018-2D6C-DCA82690D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E9F114-AF5E-8414-50AD-B02BAF81CF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8B9FB0-34FE-2344-035E-D4CFE7C549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7D8CC3-8460-3AD4-BDF5-7C952570B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B2E9BC-1B14-1C4F-BFF4-34BE0CA1D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3DAA0A-1A05-8F79-49A2-1DD233E26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920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DE81A-B186-E5A1-CCAB-EC5F5CA0C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5F5278-6426-7BE1-DC59-82D549557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7B4270-46A3-57F8-3C9D-D923C4B75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382F7-EF95-FEDF-7C32-9FD55D2AD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37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A277D5-DC25-BE7C-4498-0232ABFBD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0DF1E-D214-3F60-76D1-F511BBBD4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7F4AB8-6A88-3A70-FB63-A431EF96D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4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2D40C-93B2-7B84-71B1-8FC1A7DEC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CB32B-0453-1639-A843-1A866B1FE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B21062-24E5-989D-69DB-0127FE66B3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F600D-54DB-04A1-31DF-CF0B816ED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DE5839-CA91-9092-34B3-019580901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3FEE8-E301-DB38-7E02-400E1DBAD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04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08BB9-E66D-0F37-8EC1-3A1B820D4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CE2732-EFB6-4373-80A6-C90CAD9D64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01BC4-36AD-DF11-8F20-9487B9ECA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C60FE-611E-3F08-A38E-ECC3A3B81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F9D71-6AE2-F5FC-1AD4-C45043E70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5E402-9F26-5E2A-596C-B61B747F2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523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81AF30-44D0-EDD4-8AAF-D34423E07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E35C8B-EC5F-7DF2-4B8F-40483F5DF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60CCB-4D86-678D-2F74-B09115D2B6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1FD045-E169-40BF-8433-27175D04C22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34116-8500-969D-DBF5-E4761DDFAD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2BFFA-17D1-BEF9-1162-F54CB65266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DDE10F-04F5-4341-806F-0D2A43057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44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56BDF-7A90-93A8-598E-09AEEE775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8378"/>
            <a:ext cx="10515600" cy="1325563"/>
          </a:xfrm>
        </p:spPr>
        <p:txBody>
          <a:bodyPr/>
          <a:lstStyle/>
          <a:p>
            <a:r>
              <a:rPr lang="en-US" dirty="0"/>
              <a:t>2-26-2025 remaining issues</a:t>
            </a:r>
          </a:p>
        </p:txBody>
      </p:sp>
    </p:spTree>
    <p:extLst>
      <p:ext uri="{BB962C8B-B14F-4D97-AF65-F5344CB8AC3E}">
        <p14:creationId xmlns:p14="http://schemas.microsoft.com/office/powerpoint/2010/main" val="3307770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DF1BA40-2D9A-492B-982A-29E7B34DB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090" y="0"/>
            <a:ext cx="300703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3-15-2025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2945794" cy="4351338"/>
          </a:xfrm>
        </p:spPr>
        <p:txBody>
          <a:bodyPr/>
          <a:lstStyle/>
          <a:p>
            <a:r>
              <a:rPr lang="en-US" dirty="0"/>
              <a:t>3 c</a:t>
            </a:r>
          </a:p>
          <a:p>
            <a:r>
              <a:rPr lang="en-US" dirty="0"/>
              <a:t>With or W/o a user rotation angle the user points #1 (ref)and #2 plot at the correct locations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F08003-193A-46A4-98C2-976CD65E0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9312" y="0"/>
            <a:ext cx="2983516" cy="6858000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BF8446B-AB9C-4B24-933F-2594A3147ABB}"/>
              </a:ext>
            </a:extLst>
          </p:cNvPr>
          <p:cNvSpPr/>
          <p:nvPr/>
        </p:nvSpPr>
        <p:spPr>
          <a:xfrm rot="12681033" flipV="1">
            <a:off x="8326299" y="2654046"/>
            <a:ext cx="355824" cy="541866"/>
          </a:xfrm>
          <a:custGeom>
            <a:avLst/>
            <a:gdLst>
              <a:gd name="connsiteX0" fmla="*/ 313491 w 355824"/>
              <a:gd name="connsiteY0" fmla="*/ 0 h 541866"/>
              <a:gd name="connsiteX1" fmla="*/ 224 w 355824"/>
              <a:gd name="connsiteY1" fmla="*/ 228600 h 541866"/>
              <a:gd name="connsiteX2" fmla="*/ 355824 w 355824"/>
              <a:gd name="connsiteY2" fmla="*/ 541866 h 54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824" h="541866">
                <a:moveTo>
                  <a:pt x="313491" y="0"/>
                </a:moveTo>
                <a:cubicBezTo>
                  <a:pt x="153330" y="69144"/>
                  <a:pt x="-6831" y="138289"/>
                  <a:pt x="224" y="228600"/>
                </a:cubicBezTo>
                <a:cubicBezTo>
                  <a:pt x="7279" y="318911"/>
                  <a:pt x="181551" y="430388"/>
                  <a:pt x="355824" y="541866"/>
                </a:cubicBezTo>
              </a:path>
            </a:pathLst>
          </a:custGeom>
          <a:ln w="5715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90E100C-570D-415C-9922-C5E9535E4F2F}"/>
              </a:ext>
            </a:extLst>
          </p:cNvPr>
          <p:cNvSpPr/>
          <p:nvPr/>
        </p:nvSpPr>
        <p:spPr>
          <a:xfrm>
            <a:off x="5315832" y="2452644"/>
            <a:ext cx="355824" cy="541866"/>
          </a:xfrm>
          <a:custGeom>
            <a:avLst/>
            <a:gdLst>
              <a:gd name="connsiteX0" fmla="*/ 313491 w 355824"/>
              <a:gd name="connsiteY0" fmla="*/ 0 h 541866"/>
              <a:gd name="connsiteX1" fmla="*/ 224 w 355824"/>
              <a:gd name="connsiteY1" fmla="*/ 228600 h 541866"/>
              <a:gd name="connsiteX2" fmla="*/ 355824 w 355824"/>
              <a:gd name="connsiteY2" fmla="*/ 541866 h 54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824" h="541866">
                <a:moveTo>
                  <a:pt x="313491" y="0"/>
                </a:moveTo>
                <a:cubicBezTo>
                  <a:pt x="153330" y="69144"/>
                  <a:pt x="-6831" y="138289"/>
                  <a:pt x="224" y="228600"/>
                </a:cubicBezTo>
                <a:cubicBezTo>
                  <a:pt x="7279" y="318911"/>
                  <a:pt x="181551" y="430388"/>
                  <a:pt x="355824" y="541866"/>
                </a:cubicBezTo>
              </a:path>
            </a:pathLst>
          </a:custGeom>
          <a:ln w="5715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DC4494-7980-45FB-8FFB-0312DEFB6493}"/>
              </a:ext>
            </a:extLst>
          </p:cNvPr>
          <p:cNvSpPr txBox="1"/>
          <p:nvPr/>
        </p:nvSpPr>
        <p:spPr>
          <a:xfrm>
            <a:off x="3905542" y="405924"/>
            <a:ext cx="23837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Snip for the map set with a user </a:t>
            </a:r>
            <a:r>
              <a:rPr lang="en-US" dirty="0" err="1">
                <a:highlight>
                  <a:srgbClr val="FFFF00"/>
                </a:highlight>
              </a:rPr>
              <a:t>rotation_angle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Points don’t plot on the path (expected to be)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33CBBB-5108-4AFE-B72C-376148C4BE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2488" y="8467"/>
            <a:ext cx="2968511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69071B2-EC84-45AB-892F-7FC54DABC58F}"/>
              </a:ext>
            </a:extLst>
          </p:cNvPr>
          <p:cNvSpPr/>
          <p:nvPr/>
        </p:nvSpPr>
        <p:spPr>
          <a:xfrm>
            <a:off x="5274568" y="2461411"/>
            <a:ext cx="355824" cy="541866"/>
          </a:xfrm>
          <a:custGeom>
            <a:avLst/>
            <a:gdLst>
              <a:gd name="connsiteX0" fmla="*/ 313491 w 355824"/>
              <a:gd name="connsiteY0" fmla="*/ 0 h 541866"/>
              <a:gd name="connsiteX1" fmla="*/ 224 w 355824"/>
              <a:gd name="connsiteY1" fmla="*/ 228600 h 541866"/>
              <a:gd name="connsiteX2" fmla="*/ 355824 w 355824"/>
              <a:gd name="connsiteY2" fmla="*/ 541866 h 54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824" h="541866">
                <a:moveTo>
                  <a:pt x="313491" y="0"/>
                </a:moveTo>
                <a:cubicBezTo>
                  <a:pt x="153330" y="69144"/>
                  <a:pt x="-6831" y="138289"/>
                  <a:pt x="224" y="228600"/>
                </a:cubicBezTo>
                <a:cubicBezTo>
                  <a:pt x="7279" y="318911"/>
                  <a:pt x="181551" y="430388"/>
                  <a:pt x="355824" y="541866"/>
                </a:cubicBezTo>
              </a:path>
            </a:pathLst>
          </a:cu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F75F2F95-E2E4-4821-93A1-443EE24BE6E3}"/>
              </a:ext>
            </a:extLst>
          </p:cNvPr>
          <p:cNvSpPr/>
          <p:nvPr/>
        </p:nvSpPr>
        <p:spPr>
          <a:xfrm rot="20900431">
            <a:off x="5712537" y="3967428"/>
            <a:ext cx="431800" cy="350639"/>
          </a:xfrm>
          <a:prstGeom prst="arc">
            <a:avLst>
              <a:gd name="adj1" fmla="val 13138994"/>
              <a:gd name="adj2" fmla="val 9467357"/>
            </a:avLst>
          </a:prstGeom>
          <a:ln w="57150">
            <a:solidFill>
              <a:srgbClr val="FFFF00"/>
            </a:solidFill>
            <a:headEnd type="triangl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DFA902-7DD9-4212-A08A-E45D3FD7C1EC}"/>
              </a:ext>
            </a:extLst>
          </p:cNvPr>
          <p:cNvSpPr txBox="1"/>
          <p:nvPr/>
        </p:nvSpPr>
        <p:spPr>
          <a:xfrm>
            <a:off x="9086988" y="-47274"/>
            <a:ext cx="29685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Snip for the map set without a user </a:t>
            </a:r>
            <a:r>
              <a:rPr lang="en-US" dirty="0" err="1">
                <a:highlight>
                  <a:srgbClr val="FFFF00"/>
                </a:highlight>
              </a:rPr>
              <a:t>rotation_angle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i="1" dirty="0">
                <a:highlight>
                  <a:srgbClr val="FFFF00"/>
                </a:highlight>
              </a:rPr>
              <a:t>Points are plotted correctly on the path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B5EF17-8A2D-4D1B-829E-F110546205C3}"/>
              </a:ext>
            </a:extLst>
          </p:cNvPr>
          <p:cNvSpPr txBox="1"/>
          <p:nvPr/>
        </p:nvSpPr>
        <p:spPr>
          <a:xfrm>
            <a:off x="5284157" y="4405356"/>
            <a:ext cx="1428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Not correct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6548E0-D8FE-433A-877D-12724CC9E38D}"/>
              </a:ext>
            </a:extLst>
          </p:cNvPr>
          <p:cNvSpPr txBox="1"/>
          <p:nvPr/>
        </p:nvSpPr>
        <p:spPr>
          <a:xfrm>
            <a:off x="5603911" y="2343436"/>
            <a:ext cx="89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correct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8D54EA-5FEA-4E08-BAB5-0CCA70942247}"/>
              </a:ext>
            </a:extLst>
          </p:cNvPr>
          <p:cNvSpPr txBox="1"/>
          <p:nvPr/>
        </p:nvSpPr>
        <p:spPr>
          <a:xfrm>
            <a:off x="8047817" y="2258769"/>
            <a:ext cx="89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correct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FA96D77-2ACF-4470-8574-C35B4BE26F5E}"/>
              </a:ext>
            </a:extLst>
          </p:cNvPr>
          <p:cNvSpPr/>
          <p:nvPr/>
        </p:nvSpPr>
        <p:spPr>
          <a:xfrm rot="12681033" flipV="1">
            <a:off x="8283068" y="2643645"/>
            <a:ext cx="355824" cy="541866"/>
          </a:xfrm>
          <a:custGeom>
            <a:avLst/>
            <a:gdLst>
              <a:gd name="connsiteX0" fmla="*/ 313491 w 355824"/>
              <a:gd name="connsiteY0" fmla="*/ 0 h 541866"/>
              <a:gd name="connsiteX1" fmla="*/ 224 w 355824"/>
              <a:gd name="connsiteY1" fmla="*/ 228600 h 541866"/>
              <a:gd name="connsiteX2" fmla="*/ 355824 w 355824"/>
              <a:gd name="connsiteY2" fmla="*/ 541866 h 54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824" h="541866">
                <a:moveTo>
                  <a:pt x="313491" y="0"/>
                </a:moveTo>
                <a:cubicBezTo>
                  <a:pt x="153330" y="69144"/>
                  <a:pt x="-6831" y="138289"/>
                  <a:pt x="224" y="228600"/>
                </a:cubicBezTo>
                <a:cubicBezTo>
                  <a:pt x="7279" y="318911"/>
                  <a:pt x="181551" y="430388"/>
                  <a:pt x="355824" y="541866"/>
                </a:cubicBezTo>
              </a:path>
            </a:pathLst>
          </a:cu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08131C-C493-49D4-B238-D51586922621}"/>
              </a:ext>
            </a:extLst>
          </p:cNvPr>
          <p:cNvSpPr txBox="1"/>
          <p:nvPr/>
        </p:nvSpPr>
        <p:spPr>
          <a:xfrm>
            <a:off x="11144050" y="4594351"/>
            <a:ext cx="89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correct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9147A0C-39C3-46FC-86B4-4FC5068B2FD9}"/>
              </a:ext>
            </a:extLst>
          </p:cNvPr>
          <p:cNvSpPr txBox="1"/>
          <p:nvPr/>
        </p:nvSpPr>
        <p:spPr>
          <a:xfrm>
            <a:off x="11328274" y="2293820"/>
            <a:ext cx="89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correct</a:t>
            </a:r>
          </a:p>
        </p:txBody>
      </p:sp>
    </p:spTree>
    <p:extLst>
      <p:ext uri="{BB962C8B-B14F-4D97-AF65-F5344CB8AC3E}">
        <p14:creationId xmlns:p14="http://schemas.microsoft.com/office/powerpoint/2010/main" val="981182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EBA9-B654-4C5E-BFCE-44DEF2C2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3-15-2025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5B8E1-756D-413B-8926-86C071E9F5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343400" cy="4351338"/>
          </a:xfrm>
        </p:spPr>
        <p:txBody>
          <a:bodyPr/>
          <a:lstStyle/>
          <a:p>
            <a:r>
              <a:rPr lang="en-US" dirty="0"/>
              <a:t>4</a:t>
            </a:r>
          </a:p>
          <a:p>
            <a:r>
              <a:rPr lang="en-US" dirty="0"/>
              <a:t>API_GPS()</a:t>
            </a:r>
          </a:p>
          <a:p>
            <a:r>
              <a:rPr lang="en-US" dirty="0"/>
              <a:t>Change to a real 3</a:t>
            </a:r>
            <a:r>
              <a:rPr lang="en-US" baseline="30000" dirty="0"/>
              <a:t>rd</a:t>
            </a:r>
            <a:r>
              <a:rPr lang="en-US" dirty="0"/>
              <a:t> party service or mobile capability instead of the demo list of positions to get the user position, think to the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9C8DB4-FDED-42D0-B889-4A5E8B154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89" t="20494" r="46389" b="34691"/>
          <a:stretch/>
        </p:blipFill>
        <p:spPr>
          <a:xfrm>
            <a:off x="5266033" y="1802342"/>
            <a:ext cx="6925967" cy="469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081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EBA9-B654-4C5E-BFCE-44DEF2C2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3-15-2025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5B8E1-756D-413B-8926-86C071E9F5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896600" cy="4351338"/>
          </a:xfrm>
        </p:spPr>
        <p:txBody>
          <a:bodyPr/>
          <a:lstStyle/>
          <a:p>
            <a:r>
              <a:rPr lang="en-US" dirty="0"/>
              <a:t>5</a:t>
            </a:r>
          </a:p>
          <a:p>
            <a:r>
              <a:rPr lang="en-US" dirty="0"/>
              <a:t>north()</a:t>
            </a:r>
          </a:p>
          <a:p>
            <a:r>
              <a:rPr lang="en-US" dirty="0"/>
              <a:t>Integrate </a:t>
            </a:r>
            <a:r>
              <a:rPr lang="en-US" dirty="0" err="1"/>
              <a:t>pygeomag</a:t>
            </a:r>
            <a:r>
              <a:rPr lang="en-US" dirty="0"/>
              <a:t> package for the calculation of the magnetic deviation @at the location of the 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CACAD8-8BC4-4A83-95AE-2A62B3BD22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4" t="38025" r="25486" b="31852"/>
          <a:stretch/>
        </p:blipFill>
        <p:spPr>
          <a:xfrm>
            <a:off x="1744134" y="3788833"/>
            <a:ext cx="10202333" cy="294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573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EBA9-B654-4C5E-BFCE-44DEF2C2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3-15-2025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5B8E1-756D-413B-8926-86C071E9F5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896600" cy="4351338"/>
          </a:xfrm>
        </p:spPr>
        <p:txBody>
          <a:bodyPr/>
          <a:lstStyle/>
          <a:p>
            <a:r>
              <a:rPr lang="en-US" dirty="0"/>
              <a:t>6</a:t>
            </a:r>
          </a:p>
          <a:p>
            <a:r>
              <a:rPr lang="en-US" dirty="0"/>
              <a:t>north()</a:t>
            </a:r>
          </a:p>
          <a:p>
            <a:r>
              <a:rPr lang="en-US" dirty="0"/>
              <a:t>Change to a real 3</a:t>
            </a:r>
            <a:r>
              <a:rPr lang="en-US" baseline="30000" dirty="0"/>
              <a:t>rd</a:t>
            </a:r>
            <a:r>
              <a:rPr lang="en-US" dirty="0"/>
              <a:t> party service or mobile capability instead of the </a:t>
            </a:r>
            <a:r>
              <a:rPr lang="en-US" dirty="0" err="1"/>
              <a:t>simulate_magnorth_api_call</a:t>
            </a:r>
            <a:r>
              <a:rPr lang="en-US" dirty="0"/>
              <a:t>(), think to the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CACAD8-8BC4-4A83-95AE-2A62B3BD22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4" t="38025" r="25486" b="31852"/>
          <a:stretch/>
        </p:blipFill>
        <p:spPr>
          <a:xfrm>
            <a:off x="1744134" y="3788833"/>
            <a:ext cx="10202333" cy="294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54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EBA9-B654-4C5E-BFCE-44DEF2C2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3-15-2025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5B8E1-756D-413B-8926-86C071E9F5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896600" cy="4351338"/>
          </a:xfrm>
        </p:spPr>
        <p:txBody>
          <a:bodyPr/>
          <a:lstStyle/>
          <a:p>
            <a:r>
              <a:rPr lang="en-US" dirty="0"/>
              <a:t>7</a:t>
            </a:r>
          </a:p>
          <a:p>
            <a:r>
              <a:rPr lang="en-US" dirty="0"/>
              <a:t>Discussion for fancy errors</a:t>
            </a:r>
          </a:p>
          <a:p>
            <a:r>
              <a:rPr lang="en-US" dirty="0"/>
              <a:t>Using issue #5, and </a:t>
            </a:r>
            <a:r>
              <a:rPr lang="en-US" dirty="0" err="1"/>
              <a:t>api</a:t>
            </a:r>
            <a:r>
              <a:rPr lang="en-US" dirty="0"/>
              <a:t> call to another GIS 3</a:t>
            </a:r>
            <a:r>
              <a:rPr lang="en-US" baseline="30000" dirty="0"/>
              <a:t>rd</a:t>
            </a:r>
            <a:r>
              <a:rPr lang="en-US" dirty="0"/>
              <a:t> party service, elaborate some predictions to detect fancy error in the user inputs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9D4D24-7857-40B6-8E5C-BA1378ABE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519" y="3722487"/>
            <a:ext cx="9935962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68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2-26-2025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325923" cy="4351338"/>
          </a:xfrm>
        </p:spPr>
        <p:txBody>
          <a:bodyPr/>
          <a:lstStyle/>
          <a:p>
            <a:r>
              <a:rPr lang="en-US" dirty="0"/>
              <a:t>5</a:t>
            </a:r>
          </a:p>
          <a:p>
            <a:r>
              <a:rPr lang="en-US" dirty="0"/>
              <a:t>Scale placement (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, width, height, font) parameters to the window diagonal</a:t>
            </a:r>
          </a:p>
          <a:p>
            <a:r>
              <a:rPr lang="en-US" dirty="0"/>
              <a:t>Make return button </a:t>
            </a:r>
            <a:r>
              <a:rPr lang="en-US" dirty="0" err="1"/>
              <a:t>bg</a:t>
            </a:r>
            <a:r>
              <a:rPr lang="en-US" dirty="0"/>
              <a:t> transparent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7284" y="0"/>
            <a:ext cx="2938797" cy="68654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842" y="0"/>
            <a:ext cx="2975442" cy="6876575"/>
          </a:xfrm>
          <a:prstGeom prst="rect">
            <a:avLst/>
          </a:prstGeom>
        </p:spPr>
      </p:pic>
      <p:sp>
        <p:nvSpPr>
          <p:cNvPr id="7" name="Up Arrow 6"/>
          <p:cNvSpPr/>
          <p:nvPr/>
        </p:nvSpPr>
        <p:spPr>
          <a:xfrm rot="16200000">
            <a:off x="8678011" y="-35602"/>
            <a:ext cx="310393" cy="1111848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Up Arrow 7"/>
          <p:cNvSpPr/>
          <p:nvPr/>
        </p:nvSpPr>
        <p:spPr>
          <a:xfrm rot="5400000" flipH="1">
            <a:off x="9583096" y="329523"/>
            <a:ext cx="310393" cy="1111848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Up Arrow 8"/>
          <p:cNvSpPr/>
          <p:nvPr/>
        </p:nvSpPr>
        <p:spPr>
          <a:xfrm rot="10800000" flipH="1">
            <a:off x="5581825" y="1631680"/>
            <a:ext cx="310393" cy="1111848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Up Arrow 9"/>
          <p:cNvSpPr/>
          <p:nvPr/>
        </p:nvSpPr>
        <p:spPr>
          <a:xfrm rot="14093605" flipH="1">
            <a:off x="7173988" y="2294695"/>
            <a:ext cx="310393" cy="1111848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676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8237" y="0"/>
            <a:ext cx="2925563" cy="68590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2-26-2025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7</a:t>
            </a:r>
          </a:p>
          <a:p>
            <a:r>
              <a:rPr lang="en-US" dirty="0"/>
              <a:t>Keep scale and display a text “Scale is: </a:t>
            </a:r>
            <a:r>
              <a:rPr lang="en-US" i="1" dirty="0"/>
              <a:t>scale</a:t>
            </a:r>
            <a:r>
              <a:rPr lang="en-US" dirty="0"/>
              <a:t> at </a:t>
            </a:r>
            <a:r>
              <a:rPr lang="en-US" i="1" dirty="0"/>
              <a:t>DPI</a:t>
            </a:r>
            <a:r>
              <a:rPr lang="en-US" dirty="0"/>
              <a:t> </a:t>
            </a:r>
            <a:r>
              <a:rPr lang="en-US" dirty="0" err="1"/>
              <a:t>dpi</a:t>
            </a:r>
            <a:r>
              <a:rPr lang="en-US" dirty="0"/>
              <a:t>” as a label with transparent </a:t>
            </a:r>
            <a:r>
              <a:rPr lang="en-US" dirty="0" err="1"/>
              <a:t>bg</a:t>
            </a:r>
            <a:endParaRPr lang="en-US" dirty="0"/>
          </a:p>
          <a:p>
            <a:endParaRPr lang="en-US" dirty="0"/>
          </a:p>
          <a:p>
            <a:r>
              <a:rPr lang="en-US" dirty="0"/>
              <a:t>“Current Scale: </a:t>
            </a:r>
            <a:r>
              <a:rPr lang="en-US" i="1" dirty="0"/>
              <a:t>scale</a:t>
            </a:r>
            <a:r>
              <a:rPr lang="en-US" dirty="0"/>
              <a:t>” with a delay and disappearing ?</a:t>
            </a:r>
          </a:p>
        </p:txBody>
      </p:sp>
      <p:sp>
        <p:nvSpPr>
          <p:cNvPr id="6" name="Up Arrow 5"/>
          <p:cNvSpPr/>
          <p:nvPr/>
        </p:nvSpPr>
        <p:spPr>
          <a:xfrm rot="6777086">
            <a:off x="8145710" y="2756300"/>
            <a:ext cx="310393" cy="1111848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5389" y="5805436"/>
            <a:ext cx="2657846" cy="37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451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A3395E-A575-C875-C42D-B6951933A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58" y="552001"/>
            <a:ext cx="6839944" cy="3847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8E7932-2550-ABA0-9F2A-B666A11A2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5586" y="1569735"/>
            <a:ext cx="2206634" cy="50637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88B258-E62A-BD52-F173-D3DAA74BA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5331" y="1570005"/>
            <a:ext cx="2195495" cy="50637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1DB86E6-1754-1AC7-D543-E4F1ABDD69A9}"/>
              </a:ext>
            </a:extLst>
          </p:cNvPr>
          <p:cNvSpPr txBox="1"/>
          <p:nvPr/>
        </p:nvSpPr>
        <p:spPr>
          <a:xfrm>
            <a:off x="1037326" y="4625092"/>
            <a:ext cx="30084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(2-26-2025 #1 issue fixed: no more pointer after exiting user inputs section)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00067D-9524-E6DB-2A11-73FA54BB5439}"/>
              </a:ext>
            </a:extLst>
          </p:cNvPr>
          <p:cNvSpPr txBox="1"/>
          <p:nvPr/>
        </p:nvSpPr>
        <p:spPr>
          <a:xfrm>
            <a:off x="4159721" y="5936306"/>
            <a:ext cx="30084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3-2-2025 #1 issue fixed in user input Polaris Mode AND rotation angle set to 0.0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2736D1-1CE8-FD57-CB75-0FDAFB158D14}"/>
              </a:ext>
            </a:extLst>
          </p:cNvPr>
          <p:cNvSpPr txBox="1"/>
          <p:nvPr/>
        </p:nvSpPr>
        <p:spPr>
          <a:xfrm>
            <a:off x="9795331" y="1224948"/>
            <a:ext cx="2195495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track updates and follows image transformation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D15761-C18D-B887-38A7-BE6672BC2B4D}"/>
              </a:ext>
            </a:extLst>
          </p:cNvPr>
          <p:cNvSpPr txBox="1"/>
          <p:nvPr/>
        </p:nvSpPr>
        <p:spPr>
          <a:xfrm>
            <a:off x="7391016" y="1224948"/>
            <a:ext cx="2206634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 pointer is used to plot positions on the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A0A379-925C-E1FA-4910-A81F50FF0889}"/>
              </a:ext>
            </a:extLst>
          </p:cNvPr>
          <p:cNvSpPr txBox="1"/>
          <p:nvPr/>
        </p:nvSpPr>
        <p:spPr>
          <a:xfrm>
            <a:off x="3036730" y="141714"/>
            <a:ext cx="16911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BEFORE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A86EE0-0F84-97F4-3B72-B28CE0577B3F}"/>
              </a:ext>
            </a:extLst>
          </p:cNvPr>
          <p:cNvSpPr txBox="1"/>
          <p:nvPr/>
        </p:nvSpPr>
        <p:spPr>
          <a:xfrm>
            <a:off x="9290801" y="194142"/>
            <a:ext cx="1664045" cy="58477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3200" b="1" dirty="0"/>
              <a:t>ACTUAL</a:t>
            </a:r>
          </a:p>
        </p:txBody>
      </p:sp>
    </p:spTree>
    <p:extLst>
      <p:ext uri="{BB962C8B-B14F-4D97-AF65-F5344CB8AC3E}">
        <p14:creationId xmlns:p14="http://schemas.microsoft.com/office/powerpoint/2010/main" val="1560821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56BDF-7A90-93A8-598E-09AEEE775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8378"/>
            <a:ext cx="10515600" cy="1325563"/>
          </a:xfrm>
        </p:spPr>
        <p:txBody>
          <a:bodyPr/>
          <a:lstStyle/>
          <a:p>
            <a:r>
              <a:rPr lang="en-US" dirty="0"/>
              <a:t>3-15-2025 issues</a:t>
            </a:r>
          </a:p>
        </p:txBody>
      </p:sp>
    </p:spTree>
    <p:extLst>
      <p:ext uri="{BB962C8B-B14F-4D97-AF65-F5344CB8AC3E}">
        <p14:creationId xmlns:p14="http://schemas.microsoft.com/office/powerpoint/2010/main" val="407061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9770BB-86EF-4045-82CF-260E3D5BB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299422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3-15-2025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1</a:t>
            </a:r>
          </a:p>
          <a:p>
            <a:r>
              <a:rPr lang="en-US" dirty="0"/>
              <a:t>Ctrl-Alt-Double click, binding to close the app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binding on north icon should also kill the Thread started in </a:t>
            </a:r>
            <a:r>
              <a:rPr lang="en-US" dirty="0" err="1"/>
              <a:t>GPS_to_screen</a:t>
            </a:r>
            <a:r>
              <a:rPr lang="en-US" dirty="0"/>
              <a:t>() scope</a:t>
            </a:r>
          </a:p>
        </p:txBody>
      </p:sp>
      <p:sp>
        <p:nvSpPr>
          <p:cNvPr id="6" name="Up Arrow 5"/>
          <p:cNvSpPr/>
          <p:nvPr/>
        </p:nvSpPr>
        <p:spPr>
          <a:xfrm rot="12485324">
            <a:off x="8973126" y="4919093"/>
            <a:ext cx="310393" cy="1111848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DC4494-7980-45FB-8FFB-0312DEFB6493}"/>
              </a:ext>
            </a:extLst>
          </p:cNvPr>
          <p:cNvSpPr txBox="1"/>
          <p:nvPr/>
        </p:nvSpPr>
        <p:spPr>
          <a:xfrm>
            <a:off x="9166423" y="2803648"/>
            <a:ext cx="23837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Ctrl-Alt-Double click, binding to close the app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Scope of </a:t>
            </a:r>
            <a:r>
              <a:rPr lang="en-US" dirty="0" err="1">
                <a:highlight>
                  <a:srgbClr val="FFFF00"/>
                </a:highlight>
              </a:rPr>
              <a:t>TrackPlot</a:t>
            </a:r>
            <a:r>
              <a:rPr lang="en-US" dirty="0">
                <a:highlight>
                  <a:srgbClr val="FFFF00"/>
                </a:highlight>
              </a:rPr>
              <a:t>() ?</a:t>
            </a:r>
          </a:p>
        </p:txBody>
      </p:sp>
    </p:spTree>
    <p:extLst>
      <p:ext uri="{BB962C8B-B14F-4D97-AF65-F5344CB8AC3E}">
        <p14:creationId xmlns:p14="http://schemas.microsoft.com/office/powerpoint/2010/main" val="2274645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3-15-2025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31840" cy="4351338"/>
          </a:xfrm>
        </p:spPr>
        <p:txBody>
          <a:bodyPr/>
          <a:lstStyle/>
          <a:p>
            <a:r>
              <a:rPr lang="en-US" dirty="0"/>
              <a:t>2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Up Arrow 5"/>
          <p:cNvSpPr/>
          <p:nvPr/>
        </p:nvSpPr>
        <p:spPr>
          <a:xfrm rot="12485324">
            <a:off x="8973126" y="4919093"/>
            <a:ext cx="310393" cy="1111848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DC4494-7980-45FB-8FFB-0312DEFB6493}"/>
              </a:ext>
            </a:extLst>
          </p:cNvPr>
          <p:cNvSpPr txBox="1"/>
          <p:nvPr/>
        </p:nvSpPr>
        <p:spPr>
          <a:xfrm>
            <a:off x="9166423" y="2803648"/>
            <a:ext cx="23837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Ctrl-Alt-Double click, binding to close the app</a:t>
            </a:r>
          </a:p>
          <a:p>
            <a:endParaRPr lang="en-US" dirty="0"/>
          </a:p>
          <a:p>
            <a:r>
              <a:rPr lang="en-US" dirty="0"/>
              <a:t>Scope of </a:t>
            </a:r>
            <a:r>
              <a:rPr lang="en-US" dirty="0" err="1"/>
              <a:t>TrackPlot</a:t>
            </a:r>
            <a:r>
              <a:rPr lang="en-US" dirty="0"/>
              <a:t>() 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61EEFD-8172-4781-BB23-ECED158F8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81" y="4064543"/>
            <a:ext cx="12192000" cy="28209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F08003-193A-46A4-98C2-976CD65E0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9703" y="0"/>
            <a:ext cx="2983516" cy="6858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D8C8DCB-0A59-425D-83C8-052FCD14D31A}"/>
              </a:ext>
            </a:extLst>
          </p:cNvPr>
          <p:cNvSpPr txBox="1">
            <a:spLocks/>
          </p:cNvSpPr>
          <p:nvPr/>
        </p:nvSpPr>
        <p:spPr>
          <a:xfrm>
            <a:off x="838200" y="2342091"/>
            <a:ext cx="725389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The plot has to follow the number of transformed points (Note: during operation the positions are stored as a list and append at a certain rate/pace)</a:t>
            </a:r>
          </a:p>
        </p:txBody>
      </p:sp>
      <p:sp>
        <p:nvSpPr>
          <p:cNvPr id="10" name="Up Arrow 5">
            <a:extLst>
              <a:ext uri="{FF2B5EF4-FFF2-40B4-BE49-F238E27FC236}">
                <a16:creationId xmlns:a16="http://schemas.microsoft.com/office/drawing/2014/main" id="{175E27F7-D18B-41C5-AEEC-7228DED581C1}"/>
              </a:ext>
            </a:extLst>
          </p:cNvPr>
          <p:cNvSpPr/>
          <p:nvPr/>
        </p:nvSpPr>
        <p:spPr>
          <a:xfrm rot="11863449">
            <a:off x="5102679" y="3772203"/>
            <a:ext cx="310393" cy="2553041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Up Arrow 5">
            <a:extLst>
              <a:ext uri="{FF2B5EF4-FFF2-40B4-BE49-F238E27FC236}">
                <a16:creationId xmlns:a16="http://schemas.microsoft.com/office/drawing/2014/main" id="{1B5AFDD6-A299-4479-8D54-C9D4FC7D6297}"/>
              </a:ext>
            </a:extLst>
          </p:cNvPr>
          <p:cNvSpPr/>
          <p:nvPr/>
        </p:nvSpPr>
        <p:spPr>
          <a:xfrm rot="15271697">
            <a:off x="4038881" y="2680958"/>
            <a:ext cx="310393" cy="3193610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688816-1B43-435E-96BF-FCAEF419816C}"/>
              </a:ext>
            </a:extLst>
          </p:cNvPr>
          <p:cNvSpPr txBox="1"/>
          <p:nvPr/>
        </p:nvSpPr>
        <p:spPr>
          <a:xfrm>
            <a:off x="1960561" y="3646194"/>
            <a:ext cx="6606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# of transformed points to plot does not match # of plotted points</a:t>
            </a:r>
          </a:p>
        </p:txBody>
      </p:sp>
      <p:sp>
        <p:nvSpPr>
          <p:cNvPr id="13" name="Up Arrow 5">
            <a:extLst>
              <a:ext uri="{FF2B5EF4-FFF2-40B4-BE49-F238E27FC236}">
                <a16:creationId xmlns:a16="http://schemas.microsoft.com/office/drawing/2014/main" id="{7BF4654A-397F-474C-9DAC-EF9F2BA3342E}"/>
              </a:ext>
            </a:extLst>
          </p:cNvPr>
          <p:cNvSpPr/>
          <p:nvPr/>
        </p:nvSpPr>
        <p:spPr>
          <a:xfrm rot="7673959">
            <a:off x="9196608" y="981926"/>
            <a:ext cx="310393" cy="2797847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C71DC5-EFAE-4920-8991-4417E83F4287}"/>
              </a:ext>
            </a:extLst>
          </p:cNvPr>
          <p:cNvSpPr txBox="1"/>
          <p:nvPr/>
        </p:nvSpPr>
        <p:spPr>
          <a:xfrm>
            <a:off x="6252524" y="1203704"/>
            <a:ext cx="44767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Here, new user events get the plot to get  updated to the current number of points to be plotted</a:t>
            </a:r>
          </a:p>
        </p:txBody>
      </p:sp>
    </p:spTree>
    <p:extLst>
      <p:ext uri="{BB962C8B-B14F-4D97-AF65-F5344CB8AC3E}">
        <p14:creationId xmlns:p14="http://schemas.microsoft.com/office/powerpoint/2010/main" val="820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3-15-2025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47653" cy="4351338"/>
          </a:xfrm>
        </p:spPr>
        <p:txBody>
          <a:bodyPr/>
          <a:lstStyle/>
          <a:p>
            <a:r>
              <a:rPr lang="en-US" dirty="0"/>
              <a:t>3</a:t>
            </a:r>
          </a:p>
          <a:p>
            <a:r>
              <a:rPr lang="en-US" dirty="0"/>
              <a:t>The positions stored as a list  </a:t>
            </a:r>
            <a:r>
              <a:rPr lang="en-US" dirty="0" err="1"/>
              <a:t>Plot_Pos</a:t>
            </a:r>
            <a:r>
              <a:rPr lang="en-US" dirty="0"/>
              <a:t>[] are not plotted in the same way for first and last elements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DC4494-7980-45FB-8FFB-0312DEFB6493}"/>
              </a:ext>
            </a:extLst>
          </p:cNvPr>
          <p:cNvSpPr txBox="1"/>
          <p:nvPr/>
        </p:nvSpPr>
        <p:spPr>
          <a:xfrm>
            <a:off x="9166423" y="2803648"/>
            <a:ext cx="23837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Ctrl-Alt-Double click, binding to close the app</a:t>
            </a:r>
          </a:p>
          <a:p>
            <a:endParaRPr lang="en-US" dirty="0"/>
          </a:p>
          <a:p>
            <a:r>
              <a:rPr lang="en-US" dirty="0"/>
              <a:t>Scope of </a:t>
            </a:r>
            <a:r>
              <a:rPr lang="en-US" dirty="0" err="1"/>
              <a:t>TrackPlot</a:t>
            </a:r>
            <a:r>
              <a:rPr lang="en-US" dirty="0"/>
              <a:t>() 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F08003-193A-46A4-98C2-976CD65E0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3841" y="0"/>
            <a:ext cx="2983516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F1BA40-2D9A-492B-982A-29E7B34DB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331" y="0"/>
            <a:ext cx="3007032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B1203E-7A0A-40DA-886D-4D530615A2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61" t="22840" r="56370" b="57832"/>
          <a:stretch/>
        </p:blipFill>
        <p:spPr>
          <a:xfrm>
            <a:off x="192322" y="3930337"/>
            <a:ext cx="5093531" cy="2108200"/>
          </a:xfrm>
          <a:prstGeom prst="rect">
            <a:avLst/>
          </a:prstGeom>
        </p:spPr>
      </p:pic>
      <p:sp>
        <p:nvSpPr>
          <p:cNvPr id="10" name="Up Arrow 5">
            <a:extLst>
              <a:ext uri="{FF2B5EF4-FFF2-40B4-BE49-F238E27FC236}">
                <a16:creationId xmlns:a16="http://schemas.microsoft.com/office/drawing/2014/main" id="{C5E31F70-A0A6-4A31-8769-027FBBBEFFAF}"/>
              </a:ext>
            </a:extLst>
          </p:cNvPr>
          <p:cNvSpPr/>
          <p:nvPr/>
        </p:nvSpPr>
        <p:spPr>
          <a:xfrm rot="8662834">
            <a:off x="5923916" y="1111660"/>
            <a:ext cx="310393" cy="1766892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Up Arrow 5">
            <a:extLst>
              <a:ext uri="{FF2B5EF4-FFF2-40B4-BE49-F238E27FC236}">
                <a16:creationId xmlns:a16="http://schemas.microsoft.com/office/drawing/2014/main" id="{13F9DB8A-A6D5-4ACA-A961-884E1D512B31}"/>
              </a:ext>
            </a:extLst>
          </p:cNvPr>
          <p:cNvSpPr/>
          <p:nvPr/>
        </p:nvSpPr>
        <p:spPr>
          <a:xfrm rot="8662834">
            <a:off x="10393332" y="1394076"/>
            <a:ext cx="310393" cy="1766892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Up Arrow 5">
            <a:extLst>
              <a:ext uri="{FF2B5EF4-FFF2-40B4-BE49-F238E27FC236}">
                <a16:creationId xmlns:a16="http://schemas.microsoft.com/office/drawing/2014/main" id="{BA2B2B4A-AF8C-47FB-B13C-78C3856A81BB}"/>
              </a:ext>
            </a:extLst>
          </p:cNvPr>
          <p:cNvSpPr/>
          <p:nvPr/>
        </p:nvSpPr>
        <p:spPr>
          <a:xfrm rot="3039755">
            <a:off x="9732272" y="3712790"/>
            <a:ext cx="310393" cy="1766892"/>
          </a:xfrm>
          <a:prstGeom prst="up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0F0A22-D018-41A2-96C9-072CF8C4FB61}"/>
              </a:ext>
            </a:extLst>
          </p:cNvPr>
          <p:cNvSpPr txBox="1"/>
          <p:nvPr/>
        </p:nvSpPr>
        <p:spPr>
          <a:xfrm>
            <a:off x="4169724" y="311604"/>
            <a:ext cx="20532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Last element in </a:t>
            </a:r>
            <a:r>
              <a:rPr lang="en-US" dirty="0" err="1">
                <a:highlight>
                  <a:srgbClr val="FFFF00"/>
                </a:highlight>
              </a:rPr>
              <a:t>Plot_Pos</a:t>
            </a:r>
            <a:r>
              <a:rPr lang="en-US" dirty="0">
                <a:highlight>
                  <a:srgbClr val="FFFF00"/>
                </a:highlight>
              </a:rPr>
              <a:t> -in fact, user point #2- plots at its expected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98BC1A-8F24-429D-A1ED-350AB306EE68}"/>
              </a:ext>
            </a:extLst>
          </p:cNvPr>
          <p:cNvSpPr txBox="1"/>
          <p:nvPr/>
        </p:nvSpPr>
        <p:spPr>
          <a:xfrm>
            <a:off x="8944924" y="354500"/>
            <a:ext cx="20532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First element in </a:t>
            </a:r>
            <a:r>
              <a:rPr lang="en-US" dirty="0" err="1">
                <a:highlight>
                  <a:srgbClr val="FFFF00"/>
                </a:highlight>
              </a:rPr>
              <a:t>Plot_Pos</a:t>
            </a:r>
            <a:r>
              <a:rPr lang="en-US" dirty="0">
                <a:highlight>
                  <a:srgbClr val="FFFF00"/>
                </a:highlight>
              </a:rPr>
              <a:t> -in fact, user point #1 (Ref)- plots at its expected location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7C0964-3973-4E44-9D60-C5D3AD8BAD82}"/>
              </a:ext>
            </a:extLst>
          </p:cNvPr>
          <p:cNvSpPr txBox="1"/>
          <p:nvPr/>
        </p:nvSpPr>
        <p:spPr>
          <a:xfrm>
            <a:off x="8305008" y="5236386"/>
            <a:ext cx="2053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Other points should plot on the path</a:t>
            </a: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58009831-EBD7-4359-B04E-FD6227C0CB70}"/>
              </a:ext>
            </a:extLst>
          </p:cNvPr>
          <p:cNvSpPr/>
          <p:nvPr/>
        </p:nvSpPr>
        <p:spPr>
          <a:xfrm rot="20900431">
            <a:off x="11029604" y="4001294"/>
            <a:ext cx="431800" cy="350639"/>
          </a:xfrm>
          <a:prstGeom prst="arc">
            <a:avLst>
              <a:gd name="adj1" fmla="val 13138994"/>
              <a:gd name="adj2" fmla="val 9467357"/>
            </a:avLst>
          </a:prstGeom>
          <a:ln w="57150">
            <a:solidFill>
              <a:srgbClr val="FFFF00"/>
            </a:solidFill>
            <a:headEnd type="triangl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70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DF1BA40-2D9A-492B-982A-29E7B34DB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2934" y="2412164"/>
            <a:ext cx="3007032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F6ACE6-B282-43BB-92A8-E8D3CE9B8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028" y="685233"/>
            <a:ext cx="3028950" cy="30003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BA33D5-9199-4AEE-9A51-FBB06DF0E6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028" y="1690688"/>
            <a:ext cx="2505075" cy="23717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3-15-2025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DC4494-7980-45FB-8FFB-0312DEFB6493}"/>
              </a:ext>
            </a:extLst>
          </p:cNvPr>
          <p:cNvSpPr txBox="1"/>
          <p:nvPr/>
        </p:nvSpPr>
        <p:spPr>
          <a:xfrm>
            <a:off x="9166423" y="2803648"/>
            <a:ext cx="23837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Ctrl-Alt-Double click, binding to close the app</a:t>
            </a:r>
          </a:p>
          <a:p>
            <a:endParaRPr lang="en-US" dirty="0"/>
          </a:p>
          <a:p>
            <a:r>
              <a:rPr lang="en-US" dirty="0"/>
              <a:t>Scope of </a:t>
            </a:r>
            <a:r>
              <a:rPr lang="en-US" dirty="0" err="1"/>
              <a:t>TrackPlot</a:t>
            </a:r>
            <a:r>
              <a:rPr lang="en-US" dirty="0"/>
              <a:t>() 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F08003-193A-46A4-98C2-976CD65E0A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6423" y="-2619102"/>
            <a:ext cx="2983516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731D0D-9530-4CA1-9AC6-3E497E5703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5845" y="4367821"/>
            <a:ext cx="3623504" cy="249017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6ADE15B-C5AF-45A2-B2FD-CB023CEC45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87047" y="1366225"/>
            <a:ext cx="4253178" cy="3284324"/>
          </a:xfrm>
          <a:prstGeom prst="rect">
            <a:avLst/>
          </a:prstGeom>
        </p:spPr>
      </p:pic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6472E572-03D7-4CB7-846E-81FFEEB42918}"/>
              </a:ext>
            </a:extLst>
          </p:cNvPr>
          <p:cNvCxnSpPr/>
          <p:nvPr/>
        </p:nvCxnSpPr>
        <p:spPr>
          <a:xfrm flipV="1">
            <a:off x="6986450" y="457200"/>
            <a:ext cx="4054083" cy="753533"/>
          </a:xfrm>
          <a:prstGeom prst="curvedConnector3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E2778D03-0533-4EEA-A570-E07315065E4C}"/>
              </a:ext>
            </a:extLst>
          </p:cNvPr>
          <p:cNvCxnSpPr>
            <a:cxnSpLocks/>
          </p:cNvCxnSpPr>
          <p:nvPr/>
        </p:nvCxnSpPr>
        <p:spPr>
          <a:xfrm rot="10800000">
            <a:off x="6883403" y="1366227"/>
            <a:ext cx="4363665" cy="1642161"/>
          </a:xfrm>
          <a:prstGeom prst="curvedConnector3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4225506" cy="4351338"/>
          </a:xfrm>
        </p:spPr>
        <p:txBody>
          <a:bodyPr/>
          <a:lstStyle/>
          <a:p>
            <a:r>
              <a:rPr lang="en-US" dirty="0"/>
              <a:t>3 b</a:t>
            </a:r>
          </a:p>
          <a:p>
            <a:r>
              <a:rPr lang="en-US" dirty="0"/>
              <a:t>Only, first and last points of the route plot at their expected locations (both in Polaris w/o user rotation, or with user rotation)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7B49CAB-DBE9-4E6F-A7B6-80B464469091}"/>
              </a:ext>
            </a:extLst>
          </p:cNvPr>
          <p:cNvSpPr/>
          <p:nvPr/>
        </p:nvSpPr>
        <p:spPr>
          <a:xfrm>
            <a:off x="329652" y="1380382"/>
            <a:ext cx="4640281" cy="4124878"/>
          </a:xfrm>
          <a:custGeom>
            <a:avLst/>
            <a:gdLst>
              <a:gd name="connsiteX0" fmla="*/ 2997748 w 4640281"/>
              <a:gd name="connsiteY0" fmla="*/ 3979018 h 4124878"/>
              <a:gd name="connsiteX1" fmla="*/ 322281 w 4640281"/>
              <a:gd name="connsiteY1" fmla="*/ 3987485 h 4124878"/>
              <a:gd name="connsiteX2" fmla="*/ 59815 w 4640281"/>
              <a:gd name="connsiteY2" fmla="*/ 2531218 h 4124878"/>
              <a:gd name="connsiteX3" fmla="*/ 432348 w 4640281"/>
              <a:gd name="connsiteY3" fmla="*/ 296018 h 4124878"/>
              <a:gd name="connsiteX4" fmla="*/ 2117215 w 4640281"/>
              <a:gd name="connsiteY4" fmla="*/ 58951 h 4124878"/>
              <a:gd name="connsiteX5" fmla="*/ 4030681 w 4640281"/>
              <a:gd name="connsiteY5" fmla="*/ 617751 h 4124878"/>
              <a:gd name="connsiteX6" fmla="*/ 4640281 w 4640281"/>
              <a:gd name="connsiteY6" fmla="*/ 1684551 h 4124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281" h="4124878">
                <a:moveTo>
                  <a:pt x="2997748" y="3979018"/>
                </a:moveTo>
                <a:cubicBezTo>
                  <a:pt x="1904842" y="4103901"/>
                  <a:pt x="811937" y="4228785"/>
                  <a:pt x="322281" y="3987485"/>
                </a:cubicBezTo>
                <a:cubicBezTo>
                  <a:pt x="-167375" y="3746185"/>
                  <a:pt x="41470" y="3146462"/>
                  <a:pt x="59815" y="2531218"/>
                </a:cubicBezTo>
                <a:cubicBezTo>
                  <a:pt x="78159" y="1915973"/>
                  <a:pt x="89448" y="708062"/>
                  <a:pt x="432348" y="296018"/>
                </a:cubicBezTo>
                <a:cubicBezTo>
                  <a:pt x="775248" y="-116026"/>
                  <a:pt x="1517493" y="5329"/>
                  <a:pt x="2117215" y="58951"/>
                </a:cubicBezTo>
                <a:cubicBezTo>
                  <a:pt x="2716937" y="112573"/>
                  <a:pt x="3610170" y="346818"/>
                  <a:pt x="4030681" y="617751"/>
                </a:cubicBezTo>
                <a:cubicBezTo>
                  <a:pt x="4451192" y="888684"/>
                  <a:pt x="4545736" y="1286617"/>
                  <a:pt x="4640281" y="1684551"/>
                </a:cubicBezTo>
              </a:path>
            </a:pathLst>
          </a:cu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EEACD41-704F-4629-A058-81818CDB7522}"/>
              </a:ext>
            </a:extLst>
          </p:cNvPr>
          <p:cNvSpPr/>
          <p:nvPr/>
        </p:nvSpPr>
        <p:spPr>
          <a:xfrm>
            <a:off x="6824134" y="3318695"/>
            <a:ext cx="1668202" cy="1922172"/>
          </a:xfrm>
          <a:custGeom>
            <a:avLst/>
            <a:gdLst>
              <a:gd name="connsiteX0" fmla="*/ 0 w 1532735"/>
              <a:gd name="connsiteY0" fmla="*/ 0 h 2006600"/>
              <a:gd name="connsiteX1" fmla="*/ 1337733 w 1532735"/>
              <a:gd name="connsiteY1" fmla="*/ 550333 h 2006600"/>
              <a:gd name="connsiteX2" fmla="*/ 1405467 w 1532735"/>
              <a:gd name="connsiteY2" fmla="*/ 1439333 h 2006600"/>
              <a:gd name="connsiteX3" fmla="*/ 194733 w 1532735"/>
              <a:gd name="connsiteY3" fmla="*/ 2006600 h 200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2735" h="2006600">
                <a:moveTo>
                  <a:pt x="0" y="0"/>
                </a:moveTo>
                <a:cubicBezTo>
                  <a:pt x="551744" y="155222"/>
                  <a:pt x="1103489" y="310444"/>
                  <a:pt x="1337733" y="550333"/>
                </a:cubicBezTo>
                <a:cubicBezTo>
                  <a:pt x="1571977" y="790222"/>
                  <a:pt x="1595967" y="1196622"/>
                  <a:pt x="1405467" y="1439333"/>
                </a:cubicBezTo>
                <a:cubicBezTo>
                  <a:pt x="1214967" y="1682044"/>
                  <a:pt x="704850" y="1844322"/>
                  <a:pt x="194733" y="2006600"/>
                </a:cubicBezTo>
              </a:path>
            </a:pathLst>
          </a:cu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F5597F-0B4C-4E9F-AF64-72E0AEE1FB55}"/>
              </a:ext>
            </a:extLst>
          </p:cNvPr>
          <p:cNvSpPr txBox="1"/>
          <p:nvPr/>
        </p:nvSpPr>
        <p:spPr>
          <a:xfrm>
            <a:off x="3662430" y="69779"/>
            <a:ext cx="4248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Route Demo Track file, currently used and stored in </a:t>
            </a:r>
            <a:r>
              <a:rPr lang="en-US" dirty="0" err="1">
                <a:highlight>
                  <a:srgbClr val="FFFF00"/>
                </a:highlight>
              </a:rPr>
              <a:t>Plot_Pos</a:t>
            </a:r>
            <a:r>
              <a:rPr lang="en-US" dirty="0">
                <a:highlight>
                  <a:srgbClr val="FFFF00"/>
                </a:highlight>
              </a:rPr>
              <a:t>[] list (38 points total)</a:t>
            </a:r>
          </a:p>
        </p:txBody>
      </p:sp>
    </p:spTree>
    <p:extLst>
      <p:ext uri="{BB962C8B-B14F-4D97-AF65-F5344CB8AC3E}">
        <p14:creationId xmlns:p14="http://schemas.microsoft.com/office/powerpoint/2010/main" val="1168888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576</Words>
  <Application>Microsoft Office PowerPoint</Application>
  <PresentationFormat>Widescreen</PresentationFormat>
  <Paragraphs>77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2-26-2025 remaining issues</vt:lpstr>
      <vt:lpstr>2-26-2025</vt:lpstr>
      <vt:lpstr>2-26-2025</vt:lpstr>
      <vt:lpstr>PowerPoint Presentation</vt:lpstr>
      <vt:lpstr>3-15-2025 issues</vt:lpstr>
      <vt:lpstr>3-15-2025</vt:lpstr>
      <vt:lpstr>3-15-2025</vt:lpstr>
      <vt:lpstr>3-15-2025</vt:lpstr>
      <vt:lpstr>3-15-2025</vt:lpstr>
      <vt:lpstr>3-15-2025</vt:lpstr>
      <vt:lpstr>3-15-2025</vt:lpstr>
      <vt:lpstr>3-15-2025</vt:lpstr>
      <vt:lpstr>3-15-2025</vt:lpstr>
      <vt:lpstr>3-15-2025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2-26-2025 remaining issues</dc:title>
  <dc:creator>Welcome to MLK Library</dc:creator>
  <cp:lastModifiedBy>Welcome to MLK Library</cp:lastModifiedBy>
  <cp:revision>16</cp:revision>
  <dcterms:created xsi:type="dcterms:W3CDTF">2025-03-15T16:59:34Z</dcterms:created>
  <dcterms:modified xsi:type="dcterms:W3CDTF">2025-03-17T17:21:15Z</dcterms:modified>
</cp:coreProperties>
</file>

<file path=docProps/thumbnail.jpeg>
</file>